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5"/>
  </p:sldMasterIdLst>
  <p:notesMasterIdLst>
    <p:notesMasterId r:id="rId7"/>
  </p:notesMasterIdLst>
  <p:handoutMasterIdLst>
    <p:handoutMasterId r:id="rId8"/>
  </p:handoutMasterIdLst>
  <p:sldIdLst>
    <p:sldId id="256" r:id="rId6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0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575800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defTabSz="762000">
              <a:defRPr sz="1000" i="1"/>
            </a:lvl1pPr>
          </a:lstStyle>
          <a:p>
            <a:endParaRPr lang="en-GB" alt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 defTabSz="762000">
              <a:defRPr sz="1000" i="1"/>
            </a:lvl1pPr>
          </a:lstStyle>
          <a:p>
            <a:endParaRPr lang="en-GB" alt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9350" y="692150"/>
            <a:ext cx="4559300" cy="3416300"/>
          </a:xfrm>
          <a:prstGeom prst="rect">
            <a:avLst/>
          </a:prstGeom>
          <a:noFill/>
          <a:ln w="12699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defTabSz="762000">
              <a:defRPr sz="1000" i="1"/>
            </a:lvl1pPr>
          </a:lstStyle>
          <a:p>
            <a:endParaRPr lang="en-GB" alt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 defTabSz="762000">
              <a:defRPr sz="1000" i="1"/>
            </a:lvl1pPr>
          </a:lstStyle>
          <a:p>
            <a:fld id="{D7E19758-3765-4657-9A25-F7E613CB660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948753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4BB2BE1-D912-466F-AF25-9732CFA6EA8E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60204B-5927-458A-890F-AE78C47944F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5496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9172B5-DA77-4072-B682-B8D0E454A96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03860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4EA039-0BE7-4565-BF8B-356577C7AE7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89337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FE2DCB-8A00-4921-A5F7-5875C4B83CF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42559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966C24-C42A-4504-8305-AFAA6F07C5D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52550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56703F-4CE4-4805-9658-0A5D7F4B527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32938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5AF187-DF7E-424F-85CA-FC538E037A5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88764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8642D4-194C-4AFA-A615-377A238BF6A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84285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DA9EA5-4349-4157-A07B-040841AD681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11865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980A19-F152-4834-BE1D-CEE1E01875F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5956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A97987-1DA6-4012-ACED-27C1A6A2735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35887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defTabSz="762000">
              <a:defRPr/>
            </a:lvl1pPr>
          </a:lstStyle>
          <a:p>
            <a:endParaRPr lang="en-GB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defTabSz="762000">
              <a:defRPr/>
            </a:lvl1pPr>
          </a:lstStyle>
          <a:p>
            <a:endParaRPr lang="en-GB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defTabSz="762000">
              <a:defRPr/>
            </a:lvl1pPr>
          </a:lstStyle>
          <a:p>
            <a:fld id="{153E03F5-4D49-4E76-B1CA-BC30EC6000CB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620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defTabSz="7620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defTabSz="7620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defTabSz="7620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defTabSz="7620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defTabSz="7620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defTabSz="7620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defTabSz="7620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defTabSz="7620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defTabSz="762000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762000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defTabSz="762000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defTabSz="762000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defTabSz="762000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defTabSz="762000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defTabSz="762000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defTabSz="762000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defTabSz="762000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393700" y="2603500"/>
            <a:ext cx="2032000" cy="3556000"/>
          </a:xfrm>
          <a:prstGeom prst="rect">
            <a:avLst/>
          </a:prstGeom>
          <a:noFill/>
          <a:ln w="25399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2451100" y="1993900"/>
            <a:ext cx="6070600" cy="4165600"/>
          </a:xfrm>
          <a:prstGeom prst="rect">
            <a:avLst/>
          </a:prstGeom>
          <a:noFill/>
          <a:ln w="25399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white">
          <a:xfrm>
            <a:off x="528638" y="5969000"/>
            <a:ext cx="722312" cy="28733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white">
          <a:xfrm>
            <a:off x="4254500" y="5938838"/>
            <a:ext cx="519113" cy="40481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white">
          <a:xfrm>
            <a:off x="1106488" y="2505075"/>
            <a:ext cx="549275" cy="203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white">
          <a:xfrm>
            <a:off x="7150100" y="6003925"/>
            <a:ext cx="511175" cy="33813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110" name="Rectangle 14"/>
          <p:cNvSpPr>
            <a:spLocks noChangeArrowheads="1"/>
          </p:cNvSpPr>
          <p:nvPr/>
        </p:nvSpPr>
        <p:spPr bwMode="auto">
          <a:xfrm>
            <a:off x="3559175" y="3322638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GB" altLang="en-US" sz="1200"/>
          </a:p>
          <a:p>
            <a:endParaRPr lang="en-GB" altLang="en-US" sz="1200"/>
          </a:p>
        </p:txBody>
      </p:sp>
      <p:sp>
        <p:nvSpPr>
          <p:cNvPr id="4116" name="Rectangle 20"/>
          <p:cNvSpPr>
            <a:spLocks noChangeArrowheads="1"/>
          </p:cNvSpPr>
          <p:nvPr/>
        </p:nvSpPr>
        <p:spPr bwMode="auto">
          <a:xfrm>
            <a:off x="5165725" y="5165725"/>
            <a:ext cx="228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GB" altLang="en-US" sz="1400"/>
              <a:t> </a:t>
            </a:r>
          </a:p>
        </p:txBody>
      </p:sp>
      <p:sp>
        <p:nvSpPr>
          <p:cNvPr id="4117" name="Rectangle 21"/>
          <p:cNvSpPr>
            <a:spLocks noChangeArrowheads="1"/>
          </p:cNvSpPr>
          <p:nvPr/>
        </p:nvSpPr>
        <p:spPr bwMode="auto">
          <a:xfrm>
            <a:off x="6899275" y="5127625"/>
            <a:ext cx="228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GB" altLang="en-US" sz="1400"/>
              <a:t> </a:t>
            </a:r>
          </a:p>
        </p:txBody>
      </p:sp>
      <p:sp>
        <p:nvSpPr>
          <p:cNvPr id="3" name="TextBox 2"/>
          <p:cNvSpPr txBox="1"/>
          <p:nvPr/>
        </p:nvSpPr>
        <p:spPr>
          <a:xfrm rot="16200000">
            <a:off x="1758409" y="4257948"/>
            <a:ext cx="48441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8.3m</a:t>
            </a:r>
          </a:p>
        </p:txBody>
      </p:sp>
      <p:sp>
        <p:nvSpPr>
          <p:cNvPr id="37" name="Rectangle 9"/>
          <p:cNvSpPr>
            <a:spLocks noChangeArrowheads="1"/>
          </p:cNvSpPr>
          <p:nvPr/>
        </p:nvSpPr>
        <p:spPr bwMode="white">
          <a:xfrm>
            <a:off x="2123728" y="3086137"/>
            <a:ext cx="511175" cy="2479096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3" name="TextBox 42"/>
          <p:cNvSpPr txBox="1"/>
          <p:nvPr/>
        </p:nvSpPr>
        <p:spPr>
          <a:xfrm>
            <a:off x="956729" y="3199527"/>
            <a:ext cx="5312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4.8m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5253560" y="1670611"/>
            <a:ext cx="46567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15m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2915816" y="340487"/>
            <a:ext cx="56058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King Charles Hall (KCH) and Keats Room</a:t>
            </a:r>
          </a:p>
        </p:txBody>
      </p:sp>
      <p:cxnSp>
        <p:nvCxnSpPr>
          <p:cNvPr id="7" name="Straight Arrow Connector 6"/>
          <p:cNvCxnSpPr/>
          <p:nvPr/>
        </p:nvCxnSpPr>
        <p:spPr bwMode="auto">
          <a:xfrm>
            <a:off x="2517738" y="1844824"/>
            <a:ext cx="5937324" cy="0"/>
          </a:xfrm>
          <a:prstGeom prst="straightConnector1">
            <a:avLst/>
          </a:prstGeom>
          <a:solidFill>
            <a:schemeClr val="bg1"/>
          </a:solidFill>
          <a:ln w="12699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" name="Straight Arrow Connector 44"/>
          <p:cNvCxnSpPr/>
          <p:nvPr/>
        </p:nvCxnSpPr>
        <p:spPr bwMode="auto">
          <a:xfrm>
            <a:off x="8676456" y="1993900"/>
            <a:ext cx="0" cy="4120823"/>
          </a:xfrm>
          <a:prstGeom prst="straightConnector1">
            <a:avLst/>
          </a:prstGeom>
          <a:solidFill>
            <a:schemeClr val="bg1"/>
          </a:solidFill>
          <a:ln w="12699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6" name="TextBox 45"/>
          <p:cNvSpPr txBox="1"/>
          <p:nvPr/>
        </p:nvSpPr>
        <p:spPr>
          <a:xfrm rot="5400000">
            <a:off x="8509163" y="3912677"/>
            <a:ext cx="46567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Calibri" panose="020F0502020204030204" pitchFamily="34" charset="0"/>
              </a:rPr>
              <a:t>9m</a:t>
            </a:r>
          </a:p>
        </p:txBody>
      </p:sp>
      <p:cxnSp>
        <p:nvCxnSpPr>
          <p:cNvPr id="47" name="Straight Arrow Connector 46"/>
          <p:cNvCxnSpPr/>
          <p:nvPr/>
        </p:nvCxnSpPr>
        <p:spPr bwMode="auto">
          <a:xfrm>
            <a:off x="2063839" y="2649447"/>
            <a:ext cx="0" cy="3463222"/>
          </a:xfrm>
          <a:prstGeom prst="straightConnector1">
            <a:avLst/>
          </a:prstGeom>
          <a:solidFill>
            <a:schemeClr val="bg1"/>
          </a:solidFill>
          <a:ln w="12699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8" name="Straight Arrow Connector 47"/>
          <p:cNvCxnSpPr/>
          <p:nvPr/>
        </p:nvCxnSpPr>
        <p:spPr bwMode="auto">
          <a:xfrm>
            <a:off x="440308" y="3140968"/>
            <a:ext cx="1939007" cy="0"/>
          </a:xfrm>
          <a:prstGeom prst="straightConnector1">
            <a:avLst/>
          </a:prstGeom>
          <a:solidFill>
            <a:schemeClr val="bg1"/>
          </a:solidFill>
          <a:ln w="12699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1" name="TextBox 50"/>
          <p:cNvSpPr txBox="1"/>
          <p:nvPr/>
        </p:nvSpPr>
        <p:spPr>
          <a:xfrm>
            <a:off x="808286" y="3854256"/>
            <a:ext cx="8281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latin typeface="Calibri" panose="020F0502020204030204" pitchFamily="34" charset="0"/>
              </a:rPr>
              <a:t>Keats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4067944" y="5888305"/>
            <a:ext cx="9293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  <a:t>Entrance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6954970" y="5877272"/>
            <a:ext cx="9293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  <a:t>Entrance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393700" y="5574725"/>
            <a:ext cx="9293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latin typeface="Calibri" panose="020F0502020204030204" pitchFamily="34" charset="0"/>
              </a:rPr>
              <a:t>Entrance</a:t>
            </a:r>
          </a:p>
          <a:p>
            <a:pPr algn="ctr"/>
            <a:r>
              <a:rPr lang="en-GB" sz="1000" dirty="0">
                <a:latin typeface="Calibri" panose="020F0502020204030204" pitchFamily="34" charset="0"/>
              </a:rPr>
              <a:t>Height 2m</a:t>
            </a:r>
          </a:p>
          <a:p>
            <a:pPr algn="ctr"/>
            <a:r>
              <a:rPr lang="en-GB" sz="1000" dirty="0">
                <a:latin typeface="Calibri" panose="020F0502020204030204" pitchFamily="34" charset="0"/>
              </a:rPr>
              <a:t>Width 0.72m</a:t>
            </a:r>
          </a:p>
        </p:txBody>
      </p:sp>
      <p:sp>
        <p:nvSpPr>
          <p:cNvPr id="39" name="Oval 21"/>
          <p:cNvSpPr>
            <a:spLocks noChangeArrowheads="1"/>
          </p:cNvSpPr>
          <p:nvPr/>
        </p:nvSpPr>
        <p:spPr bwMode="auto">
          <a:xfrm rot="5400000">
            <a:off x="5964370" y="4988485"/>
            <a:ext cx="1082675" cy="898525"/>
          </a:xfrm>
          <a:prstGeom prst="ellipse">
            <a:avLst/>
          </a:prstGeom>
          <a:solidFill>
            <a:schemeClr val="accent1"/>
          </a:solidFill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600" u="sng"/>
          </a:p>
        </p:txBody>
      </p:sp>
      <p:sp>
        <p:nvSpPr>
          <p:cNvPr id="40" name="Oval 21"/>
          <p:cNvSpPr>
            <a:spLocks noChangeArrowheads="1"/>
          </p:cNvSpPr>
          <p:nvPr/>
        </p:nvSpPr>
        <p:spPr bwMode="auto">
          <a:xfrm rot="5400000">
            <a:off x="5655271" y="3626646"/>
            <a:ext cx="1114425" cy="900112"/>
          </a:xfrm>
          <a:prstGeom prst="ellipse">
            <a:avLst/>
          </a:prstGeom>
          <a:solidFill>
            <a:schemeClr val="accent1"/>
          </a:solidFill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600" u="sng"/>
          </a:p>
        </p:txBody>
      </p:sp>
      <p:sp>
        <p:nvSpPr>
          <p:cNvPr id="41" name="Oval 21"/>
          <p:cNvSpPr>
            <a:spLocks noChangeArrowheads="1"/>
          </p:cNvSpPr>
          <p:nvPr/>
        </p:nvSpPr>
        <p:spPr bwMode="auto">
          <a:xfrm rot="5400000">
            <a:off x="6104730" y="2200185"/>
            <a:ext cx="1068388" cy="898525"/>
          </a:xfrm>
          <a:prstGeom prst="ellipse">
            <a:avLst/>
          </a:prstGeom>
          <a:solidFill>
            <a:schemeClr val="accent1"/>
          </a:solidFill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600" u="sng"/>
          </a:p>
        </p:txBody>
      </p:sp>
      <p:sp>
        <p:nvSpPr>
          <p:cNvPr id="42" name="Oval 21"/>
          <p:cNvSpPr>
            <a:spLocks noChangeArrowheads="1"/>
          </p:cNvSpPr>
          <p:nvPr/>
        </p:nvSpPr>
        <p:spPr bwMode="auto">
          <a:xfrm rot="5400000">
            <a:off x="4771827" y="4983162"/>
            <a:ext cx="1082675" cy="898525"/>
          </a:xfrm>
          <a:prstGeom prst="ellipse">
            <a:avLst/>
          </a:prstGeom>
          <a:solidFill>
            <a:schemeClr val="accent1"/>
          </a:solidFill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600" u="sng"/>
          </a:p>
        </p:txBody>
      </p:sp>
      <p:sp>
        <p:nvSpPr>
          <p:cNvPr id="49" name="Oval 21"/>
          <p:cNvSpPr>
            <a:spLocks noChangeArrowheads="1"/>
          </p:cNvSpPr>
          <p:nvPr/>
        </p:nvSpPr>
        <p:spPr bwMode="auto">
          <a:xfrm rot="5400000">
            <a:off x="4223398" y="3590533"/>
            <a:ext cx="1114425" cy="900112"/>
          </a:xfrm>
          <a:prstGeom prst="ellipse">
            <a:avLst/>
          </a:prstGeom>
          <a:solidFill>
            <a:schemeClr val="accent1"/>
          </a:solidFill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600" u="sng"/>
          </a:p>
        </p:txBody>
      </p:sp>
      <p:sp>
        <p:nvSpPr>
          <p:cNvPr id="55" name="Oval 21"/>
          <p:cNvSpPr>
            <a:spLocks noChangeArrowheads="1"/>
          </p:cNvSpPr>
          <p:nvPr/>
        </p:nvSpPr>
        <p:spPr bwMode="auto">
          <a:xfrm rot="5400000">
            <a:off x="4527409" y="2250115"/>
            <a:ext cx="1068388" cy="898525"/>
          </a:xfrm>
          <a:prstGeom prst="ellipse">
            <a:avLst/>
          </a:prstGeom>
          <a:solidFill>
            <a:schemeClr val="accent1"/>
          </a:solidFill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600" u="sng"/>
          </a:p>
        </p:txBody>
      </p:sp>
      <p:sp>
        <p:nvSpPr>
          <p:cNvPr id="56" name="Oval 21"/>
          <p:cNvSpPr>
            <a:spLocks noChangeArrowheads="1"/>
          </p:cNvSpPr>
          <p:nvPr/>
        </p:nvSpPr>
        <p:spPr bwMode="auto">
          <a:xfrm rot="5400000">
            <a:off x="3110590" y="4976551"/>
            <a:ext cx="1082675" cy="898525"/>
          </a:xfrm>
          <a:prstGeom prst="ellipse">
            <a:avLst/>
          </a:prstGeom>
          <a:solidFill>
            <a:schemeClr val="accent1"/>
          </a:solidFill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600" u="sng"/>
          </a:p>
        </p:txBody>
      </p:sp>
      <p:sp>
        <p:nvSpPr>
          <p:cNvPr id="57" name="Oval 21"/>
          <p:cNvSpPr>
            <a:spLocks noChangeArrowheads="1"/>
          </p:cNvSpPr>
          <p:nvPr/>
        </p:nvSpPr>
        <p:spPr bwMode="auto">
          <a:xfrm rot="5400000">
            <a:off x="2568462" y="3658394"/>
            <a:ext cx="1114425" cy="900113"/>
          </a:xfrm>
          <a:prstGeom prst="ellipse">
            <a:avLst/>
          </a:prstGeom>
          <a:solidFill>
            <a:schemeClr val="accent1"/>
          </a:solidFill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600" u="sng"/>
          </a:p>
        </p:txBody>
      </p:sp>
      <p:sp>
        <p:nvSpPr>
          <p:cNvPr id="58" name="Oval 21"/>
          <p:cNvSpPr>
            <a:spLocks noChangeArrowheads="1"/>
          </p:cNvSpPr>
          <p:nvPr/>
        </p:nvSpPr>
        <p:spPr bwMode="auto">
          <a:xfrm rot="5400000">
            <a:off x="3024981" y="2256630"/>
            <a:ext cx="1068387" cy="898525"/>
          </a:xfrm>
          <a:prstGeom prst="ellipse">
            <a:avLst/>
          </a:prstGeom>
          <a:solidFill>
            <a:schemeClr val="accent1"/>
          </a:solidFill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600" u="sng"/>
          </a:p>
        </p:txBody>
      </p:sp>
      <p:sp>
        <p:nvSpPr>
          <p:cNvPr id="59" name="Oval 21"/>
          <p:cNvSpPr>
            <a:spLocks noChangeArrowheads="1"/>
          </p:cNvSpPr>
          <p:nvPr/>
        </p:nvSpPr>
        <p:spPr bwMode="auto">
          <a:xfrm rot="5400000">
            <a:off x="7104062" y="3688793"/>
            <a:ext cx="1114425" cy="900112"/>
          </a:xfrm>
          <a:prstGeom prst="ellipse">
            <a:avLst/>
          </a:prstGeom>
          <a:solidFill>
            <a:schemeClr val="accent1"/>
          </a:solidFill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600" u="sng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D3AF118-6383-4E9B-8775-059265035D80}"/>
              </a:ext>
            </a:extLst>
          </p:cNvPr>
          <p:cNvSpPr txBox="1"/>
          <p:nvPr/>
        </p:nvSpPr>
        <p:spPr>
          <a:xfrm>
            <a:off x="270336" y="1175743"/>
            <a:ext cx="32143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Dinner for 100 Guests made up </a:t>
            </a: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Of 10 x Large Rounds with 10 chairs at each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>
    <p:random/>
  </p:transition>
</p:sld>
</file>

<file path=ppt/theme/theme1.xml><?xml version="1.0" encoding="utf-8"?>
<a:theme xmlns:a="http://schemas.openxmlformats.org/drawingml/2006/main" name="kcs top table with sprigs (110)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699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699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lient_x0020_Contact_x0020_Details xmlns="79d5b4a5-39e5-48de-9042-d5a1972effa1" xsi:nil="true"/>
    <TaxCatchAll xmlns="79d5b4a5-39e5-48de-9042-d5a1972effa1">
      <Value>3772</Value>
      <Value>524</Value>
    </TaxCatchAll>
    <Event_x0020_Date xmlns="79d5b4a5-39e5-48de-9042-d5a1972effa1" xsi:nil="true"/>
    <Event_x0020_Type xmlns="79d5b4a5-39e5-48de-9042-d5a1972effa1">Other</Event_x0020_Type>
    <Year xmlns="79d5b4a5-39e5-48de-9042-d5a1972effa1" xsi:nil="true"/>
    <Event_x0020_Reference xmlns="79d5b4a5-39e5-48de-9042-d5a1972effa1">Layouts</Event_x0020_Reference>
    <Event_x0020_Owner xmlns="79d5b4a5-39e5-48de-9042-d5a1972effa1">
      <UserInfo>
        <DisplayName/>
        <AccountId xsi:nil="true"/>
        <AccountType/>
      </UserInfo>
    </Event_x0020_Owner>
    <Month xmlns="79d5b4a5-39e5-48de-9042-d5a1972effa1" xsi:nil="true"/>
    <Client xmlns="79d5b4a5-39e5-48de-9042-d5a1972effa1" xsi:nil="true"/>
    <Original_x0020_Document_x0020_Date xmlns="79d5b4a5-39e5-48de-9042-d5a1972effa1">2017-08-29T23:00:00+00:00</Original_x0020_Document_x0020_Date>
    <TaxKeywordTaxHTField xmlns="79d5b4a5-39e5-48de-9042-d5a1972effa1">
      <Terms xmlns="http://schemas.microsoft.com/office/infopath/2007/PartnerControls">
        <TermInfo xmlns="http://schemas.microsoft.com/office/infopath/2007/PartnerControls">
          <TermName xmlns="http://schemas.microsoft.com/office/infopath/2007/PartnerControls">Floor Plans</TermName>
          <TermId xmlns="http://schemas.microsoft.com/office/infopath/2007/PartnerControls">003e1eee-76e6-45cf-8741-d9a0163e0743</TermId>
        </TermInfo>
      </Terms>
    </TaxKeywordTaxHTField>
    <c01790cc29664c11bf5fe2570eb59e81 xmlns="79d5b4a5-39e5-48de-9042-d5a1972effa1">
      <Terms xmlns="http://schemas.microsoft.com/office/infopath/2007/PartnerControls">
        <TermInfo xmlns="http://schemas.microsoft.com/office/infopath/2007/PartnerControls">
          <TermName xmlns="http://schemas.microsoft.com/office/infopath/2007/PartnerControls">Floor Plans</TermName>
          <TermId xmlns="http://schemas.microsoft.com/office/infopath/2007/PartnerControls">003e1eee-76e6-45cf-8741-d9a0163e0743</TermId>
        </TermInfo>
      </Terms>
    </c01790cc29664c11bf5fe2570eb59e81>
    <_dlc_DocId xmlns="79d5b4a5-39e5-48de-9042-d5a1972effa1">XY6SRP3NC5U3-264602340-891</_dlc_DocId>
    <_dlc_DocIdUrl xmlns="79d5b4a5-39e5-48de-9042-d5a1972effa1">
      <Url>http://sharepointdms/sites/estates/_layouts/15/DocIdRedir.aspx?ID=XY6SRP3NC5U3-264602340-891</Url>
      <Description>XY6SRP3NC5U3-264602340-891</Description>
    </_dlc_DocIdUrl>
    <_dlc_DocIdPersistId xmlns="79d5b4a5-39e5-48de-9042-d5a1972effa1" xsi:nil="true"/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Events" ma:contentTypeID="0x01010049BD51BF3A52E84AABA526FAB8C1C24A0300CBCFE1CC9C30FF4885FE0073BA572FA5" ma:contentTypeVersion="44" ma:contentTypeDescription="" ma:contentTypeScope="" ma:versionID="cd642aa35113f071e12fa083a4603561">
  <xsd:schema xmlns:xsd="http://www.w3.org/2001/XMLSchema" xmlns:xs="http://www.w3.org/2001/XMLSchema" xmlns:p="http://schemas.microsoft.com/office/2006/metadata/properties" xmlns:ns2="79d5b4a5-39e5-48de-9042-d5a1972effa1" targetNamespace="http://schemas.microsoft.com/office/2006/metadata/properties" ma:root="true" ma:fieldsID="18f2843ef8df67fc801c261eaf56e305" ns2:_="">
    <xsd:import namespace="79d5b4a5-39e5-48de-9042-d5a1972effa1"/>
    <xsd:element name="properties">
      <xsd:complexType>
        <xsd:sequence>
          <xsd:element name="documentManagement">
            <xsd:complexType>
              <xsd:all>
                <xsd:element ref="ns2:Original_x0020_Document_x0020_Date" minOccurs="0"/>
                <xsd:element ref="ns2:TaxKeywordTaxHTField" minOccurs="0"/>
                <xsd:element ref="ns2:TaxCatchAllLabel" minOccurs="0"/>
                <xsd:element ref="ns2:c01790cc29664c11bf5fe2570eb59e81" minOccurs="0"/>
                <xsd:element ref="ns2:TaxCatchAll" minOccurs="0"/>
                <xsd:element ref="ns2:Event_x0020_Date" minOccurs="0"/>
                <xsd:element ref="ns2:Event_x0020_Owner" minOccurs="0"/>
                <xsd:element ref="ns2:Client" minOccurs="0"/>
                <xsd:element ref="ns2:Event_x0020_Type" minOccurs="0"/>
                <xsd:element ref="ns2:Client_x0020_Contact_x0020_Details" minOccurs="0"/>
                <xsd:element ref="ns2:Event_x0020_Reference" minOccurs="0"/>
                <xsd:element ref="ns2:Year" minOccurs="0"/>
                <xsd:element ref="ns2:Month" minOccurs="0"/>
                <xsd:element ref="ns2:_dlc_DocId" minOccurs="0"/>
                <xsd:element ref="ns2:_dlc_DocIdUrl" minOccurs="0"/>
                <xsd:element ref="ns2:_dlc_DocIdPersistId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d5b4a5-39e5-48de-9042-d5a1972effa1" elementFormDefault="qualified">
    <xsd:import namespace="http://schemas.microsoft.com/office/2006/documentManagement/types"/>
    <xsd:import namespace="http://schemas.microsoft.com/office/infopath/2007/PartnerControls"/>
    <xsd:element name="Original_x0020_Document_x0020_Date" ma:index="2" nillable="true" ma:displayName="Original Document Date" ma:default="[today]" ma:format="DateOnly" ma:internalName="Original_x0020_Document_x0020_Date" ma:readOnly="false">
      <xsd:simpleType>
        <xsd:restriction base="dms:DateTime"/>
      </xsd:simpleType>
    </xsd:element>
    <xsd:element name="TaxKeywordTaxHTField" ma:index="4" nillable="true" ma:taxonomy="true" ma:internalName="TaxKeywordTaxHTField" ma:taxonomyFieldName="TaxKeyword" ma:displayName="Reference" ma:readOnly="false" ma:fieldId="{23f27201-bee3-471e-b2e7-b64fd8b7ca38}" ma:taxonomyMulti="true" ma:sspId="e64b0df6-c67a-4e60-92fc-ee34611ae5bc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Label" ma:index="5" nillable="true" ma:displayName="Taxonomy Catch All Column1" ma:list="{f16f9959-3668-418f-ac38-3e4e1f3482e1}" ma:internalName="TaxCatchAllLabel" ma:readOnly="true" ma:showField="CatchAllDataLabel" ma:web="79d5b4a5-39e5-48de-9042-d5a1972effa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c01790cc29664c11bf5fe2570eb59e81" ma:index="6" ma:taxonomy="true" ma:internalName="c01790cc29664c11bf5fe2570eb59e81" ma:taxonomyFieldName="Event_x0020_Category" ma:displayName="Event Category" ma:readOnly="false" ma:default="" ma:fieldId="{c01790cc-2966-4c11-bf5f-e2570eb59e81}" ma:sspId="e64b0df6-c67a-4e60-92fc-ee34611ae5bc" ma:termSetId="7b897727-abea-493c-b307-cddc0d54a690" ma:anchorId="023c90d1-a05f-4da0-98e2-2d3478672d44" ma:open="tru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hidden="true" ma:list="{f16f9959-3668-418f-ac38-3e4e1f3482e1}" ma:internalName="TaxCatchAll" ma:readOnly="false" ma:showField="CatchAllData" ma:web="79d5b4a5-39e5-48de-9042-d5a1972effa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Event_x0020_Date" ma:index="15" nillable="true" ma:displayName="Event Date" ma:format="DateOnly" ma:hidden="true" ma:internalName="Event_x0020_Date" ma:readOnly="false">
      <xsd:simpleType>
        <xsd:restriction base="dms:DateTime"/>
      </xsd:simpleType>
    </xsd:element>
    <xsd:element name="Event_x0020_Owner" ma:index="16" nillable="true" ma:displayName="Event Owner" ma:hidden="true" ma:list="UserInfo" ma:SharePointGroup="0" ma:internalName="Event_x0020_Owner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Client" ma:index="17" nillable="true" ma:displayName="Client" ma:hidden="true" ma:internalName="Client" ma:readOnly="false">
      <xsd:simpleType>
        <xsd:restriction base="dms:Text">
          <xsd:maxLength value="255"/>
        </xsd:restriction>
      </xsd:simpleType>
    </xsd:element>
    <xsd:element name="Event_x0020_Type" ma:index="18" nillable="true" ma:displayName="Event Type" ma:format="Dropdown" ma:hidden="true" ma:internalName="Event_x0020_Type" ma:readOnly="false">
      <xsd:simpleType>
        <xsd:restriction base="dms:Choice">
          <xsd:enumeration value="Concert"/>
          <xsd:enumeration value="Conference"/>
          <xsd:enumeration value="Fair"/>
          <xsd:enumeration value="Festival"/>
          <xsd:enumeration value="Party"/>
          <xsd:enumeration value="Supporting Materials"/>
          <xsd:enumeration value="Wedding"/>
          <xsd:enumeration value="Other"/>
        </xsd:restriction>
      </xsd:simpleType>
    </xsd:element>
    <xsd:element name="Client_x0020_Contact_x0020_Details" ma:index="19" nillable="true" ma:displayName="Client Contact Details" ma:hidden="true" ma:internalName="Client_x0020_Contact_x0020_Details" ma:readOnly="false">
      <xsd:simpleType>
        <xsd:restriction base="dms:Text">
          <xsd:maxLength value="255"/>
        </xsd:restriction>
      </xsd:simpleType>
    </xsd:element>
    <xsd:element name="Event_x0020_Reference" ma:index="20" nillable="true" ma:displayName="Event Reference" ma:hidden="true" ma:internalName="Event_x0020_Reference" ma:readOnly="false">
      <xsd:simpleType>
        <xsd:restriction base="dms:Text">
          <xsd:maxLength value="255"/>
        </xsd:restriction>
      </xsd:simpleType>
    </xsd:element>
    <xsd:element name="Year" ma:index="21" nillable="true" ma:displayName="Year" ma:format="Dropdown" ma:hidden="true" ma:internalName="Year" ma:readOnly="false">
      <xsd:simpleType>
        <xsd:restriction base="dms:Choice">
          <xsd:enumeration value="2024"/>
          <xsd:enumeration value="2023"/>
          <xsd:enumeration value="2022"/>
          <xsd:enumeration value="2021"/>
          <xsd:enumeration value="2020"/>
          <xsd:enumeration value="2019"/>
          <xsd:enumeration value="2018"/>
          <xsd:enumeration value="2017"/>
          <xsd:enumeration value="2016"/>
          <xsd:enumeration value="2015"/>
          <xsd:enumeration value="2014"/>
        </xsd:restriction>
      </xsd:simpleType>
    </xsd:element>
    <xsd:element name="Month" ma:index="22" nillable="true" ma:displayName="Month" ma:format="Dropdown" ma:hidden="true" ma:internalName="Month" ma:readOnly="false">
      <xsd:simpleType>
        <xsd:restriction base="dms:Choice">
          <xsd:enumeration value="January"/>
          <xsd:enumeration value="February"/>
          <xsd:enumeration value="March"/>
          <xsd:enumeration value="April"/>
          <xsd:enumeration value="May"/>
          <xsd:enumeration value="June"/>
          <xsd:enumeration value="July"/>
          <xsd:enumeration value="August"/>
          <xsd:enumeration value="September"/>
          <xsd:enumeration value="October"/>
          <xsd:enumeration value="November"/>
          <xsd:enumeration value="December"/>
        </xsd:restriction>
      </xsd:simpleType>
    </xsd:element>
    <xsd:element name="_dlc_DocId" ma:index="23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24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5" nillable="true" ma:displayName="Persist ID" ma:description="Keep ID on add." ma:hidden="true" ma:internalName="_dlc_DocIdPersistId" ma:readOnly="false">
      <xsd:simpleType>
        <xsd:restriction base="dms:Boolean"/>
      </xsd:simpleType>
    </xsd:element>
    <xsd:element name="SharedWithUsers" ma:index="2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2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38F5030-78D1-4EE0-BF94-C75CC871ACB9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513FE2B0-EE8B-4EA7-91FA-EF817A5AD53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2373E86-D457-4E6E-8866-A0F77238BC0A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79d5b4a5-39e5-48de-9042-d5a1972effa1"/>
    <ds:schemaRef ds:uri="http://purl.org/dc/elements/1.1/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4.xml><?xml version="1.0" encoding="utf-8"?>
<ds:datastoreItem xmlns:ds="http://schemas.openxmlformats.org/officeDocument/2006/customXml" ds:itemID="{AA25BF6C-FBC8-4236-9DB7-893526F3507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9d5b4a5-39e5-48de-9042-d5a1972effa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kcs top table with sprigs (110)</Template>
  <TotalTime>56</TotalTime>
  <Words>40</Words>
  <Application>Microsoft Office PowerPoint</Application>
  <PresentationFormat>On-screen Show (4:3)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kcs top table with sprigs (110)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Claire Owen</dc:creator>
  <cp:keywords>Floor Plans</cp:keywords>
  <cp:lastModifiedBy>Francesca Egerton</cp:lastModifiedBy>
  <cp:revision>11</cp:revision>
  <cp:lastPrinted>1999-01-19T11:25:54Z</cp:lastPrinted>
  <dcterms:created xsi:type="dcterms:W3CDTF">2016-05-09T09:02:49Z</dcterms:created>
  <dcterms:modified xsi:type="dcterms:W3CDTF">2025-05-16T09:37:04Z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0x01010049BD51BF3A52E84AABA526FAB8C1C24A0300CBCFE1CC9C30FF4885FE0073BA572FA5</vt:lpwstr>
  </property>
  <property fmtid="{D5CDD505-2E9C-101B-9397-08002B2CF9AE}" pid="3" name="_dlc_DocIdItemGuid">
    <vt:lpwstr>dccc3984-0ca2-4aba-9d31-2505a7c97834</vt:lpwstr>
  </property>
  <property fmtid="{D5CDD505-2E9C-101B-9397-08002B2CF9AE}" pid="4" name="TaxKeyword">
    <vt:lpwstr>524;#Floor Plans|003e1eee-76e6-45cf-8741-d9a0163e0743</vt:lpwstr>
  </property>
  <property fmtid="{D5CDD505-2E9C-101B-9397-08002B2CF9AE}" pid="5" name="Event Category">
    <vt:lpwstr>3772;#Floor Plans|003e1eee-76e6-45cf-8741-d9a0163e0743</vt:lpwstr>
  </property>
  <property fmtid="{D5CDD505-2E9C-101B-9397-08002B2CF9AE}" pid="6" name="Contact Details">
    <vt:lpwstr/>
  </property>
  <property fmtid="{D5CDD505-2E9C-101B-9397-08002B2CF9AE}" pid="7" name="DocumentSetDescription">
    <vt:lpwstr/>
  </property>
  <property fmtid="{D5CDD505-2E9C-101B-9397-08002B2CF9AE}" pid="8" name="_docset_NoMedatataSyncRequired">
    <vt:lpwstr>False</vt:lpwstr>
  </property>
</Properties>
</file>